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504" r:id="rId3"/>
    <p:sldId id="524" r:id="rId4"/>
    <p:sldId id="525" r:id="rId5"/>
    <p:sldId id="518" r:id="rId6"/>
    <p:sldId id="521" r:id="rId7"/>
    <p:sldId id="502" r:id="rId8"/>
    <p:sldId id="522" r:id="rId9"/>
    <p:sldId id="526" r:id="rId10"/>
    <p:sldId id="485" r:id="rId11"/>
    <p:sldId id="410" r:id="rId12"/>
    <p:sldId id="506" r:id="rId13"/>
    <p:sldId id="487" r:id="rId14"/>
    <p:sldId id="508" r:id="rId15"/>
    <p:sldId id="488" r:id="rId16"/>
    <p:sldId id="499" r:id="rId17"/>
    <p:sldId id="52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82005"/>
  </p:normalViewPr>
  <p:slideViewPr>
    <p:cSldViewPr snapToGrid="0" snapToObjects="1">
      <p:cViewPr varScale="1">
        <p:scale>
          <a:sx n="103" d="100"/>
          <a:sy n="103" d="100"/>
        </p:scale>
        <p:origin x="65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5139D-F980-F14D-936A-F5431C3974F5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7F61A-7560-DC41-B24F-3C99A811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25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53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</a:t>
            </a:r>
            <a:r>
              <a:rPr lang="en-US" baseline="0" dirty="0"/>
              <a:t> tensor computed from source node/ destination node/ edge features</a:t>
            </a:r>
          </a:p>
          <a:p>
            <a:r>
              <a:rPr lang="en-US" baseline="0" dirty="0"/>
              <a:t>Reduce: aggregating the messages (and updating the node representation accordingly)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03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9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local neighborhood info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23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17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D9665-EDDC-4B65-A5EC-9F3F11A394B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31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Later two sessions will be using different backend.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99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9EF8-4634-F941-93F8-60894CC67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C6745-2603-ED4F-9162-83618087E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E4319-CE2C-C447-AF63-B5685E005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46337-0557-C44D-8699-5819A2E89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91B77-7928-3B46-BB07-AC7D45470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38446C-D8D4-114D-A6F4-24B1A8F34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721" y="6099887"/>
            <a:ext cx="1401204" cy="501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C2A1FA-7FEA-EB47-82BE-C07D4A487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4" r="23436"/>
          <a:stretch/>
        </p:blipFill>
        <p:spPr>
          <a:xfrm>
            <a:off x="11161223" y="5957888"/>
            <a:ext cx="816031" cy="83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4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F37B-8DD5-D14A-919F-7C734F0C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5241F-C996-6641-9857-EAB07C17E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A957B-8417-5241-87BE-856E242E5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A92E1-DA42-044F-A48F-5106974A1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B63DD-A920-9D4C-BF75-890FACBC2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7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18E7DF-6669-294B-91AA-194C40A6D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F3964-F461-4F46-9C04-6C66004F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84D11-0471-9549-B579-E1C5A6B1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83C44-2DF1-BB4C-BD6C-623ADC3C4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2446C-B782-0C44-A413-FC9D25332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92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C244-7BE2-D84C-B401-A17AF9F42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5A59-AAC6-EA46-AEBF-1CF711CB4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A03A3-958D-9E46-970E-22D775326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F3D66-519F-B64E-A515-FBA51CDF3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761CC-91B6-C149-8F45-AC8BE081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603BA5-46F0-E543-961D-D08DDB09B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63721" y="6099887"/>
            <a:ext cx="1401204" cy="501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3C2905-E2DB-3945-AE04-B2EFB5569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964" r="23436"/>
          <a:stretch/>
        </p:blipFill>
        <p:spPr>
          <a:xfrm>
            <a:off x="11161223" y="5957888"/>
            <a:ext cx="816031" cy="83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90368-CA93-614C-A140-522EAF6C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0C23-6DC9-2A43-9515-1C40CEEBD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2FB97-96A0-154D-BBE6-D1C43C8A8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DA158-7BA5-8047-A43C-42A12743E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45A3D-7108-D448-816D-528E689E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3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7958-2A9D-FB4E-B6EB-F1756A93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5C37A-A15C-ED4E-A0ED-129E962BF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2CCBC-5595-B24E-B0DE-F04AE7266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A1807-929A-C548-8B79-21CD9FB4B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624C3-BB59-0840-BD9C-6296B0C5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78E98-4D73-9248-A3EC-04858E00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9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C797-82A2-5243-B7AE-C28124E6F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F2D12-D0B8-E048-BFFB-042315056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52EAC-129C-394B-A5C1-E11D0D1E4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1C676F-B491-5B4F-B290-3A741DF246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05B50-6699-174A-99A0-DB4F2DE9C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2FC29B-A63A-3D40-8E0E-5338B3E7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8/7/19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DC6530-53A4-D143-BA47-24EBB3DF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6EFF0E-565A-244E-80BC-FDCDE0CD1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3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0240-8384-C343-9004-1E176498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8A193-A6BC-A845-9E08-E60822AD9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B457D-2627-414B-A583-FFFD7F72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66E4-F7D7-2147-94A7-E5A2F905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4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21038A-B2C9-1E45-9ED0-3E73F30C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8/7/19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B83A1-4401-564C-8080-57529153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A978C-EB3B-BA4D-8D1E-1E87E98B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61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CE19-06DE-E546-AB68-10F582D6E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53E2-E456-2944-AEDC-CC1754B1C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59968-877B-BA46-A10D-0BA25C792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407AA-12C8-854C-A03A-8B1D7A76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A00BE-C743-6746-BDE5-190AEB41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C3BE4-0CD9-9D4B-9E7B-86719C20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5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7E487-83AE-9B42-8AB8-36F0F189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E39210-8E18-614E-80F2-ECA2921E2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AA14B-5047-0F42-9BF0-829DEDA88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9300E9-7576-1641-A058-147CFDD5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5B6D3-8E4A-B948-8F9E-B452F42A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D2AE6-6A40-F048-B05C-746FB28F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9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AF6BE1-63A9-8540-B23B-C91093CD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1D140-BBEF-5846-87B0-3EF933D76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C3EA6-F10D-C545-AFD9-6032729AB4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2E4AA-7AED-9D43-9664-D10041560CEB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264A-25BB-D44B-A5F4-561EE3F92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6846-98AD-4241-B77C-1DCBA03E2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5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://dgl.ai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lc/dgl" TargetMode="External"/><Relationship Id="rId2" Type="http://schemas.openxmlformats.org/officeDocument/2006/relationships/hyperlink" Target="https://www.dgl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cuss.dgl.ai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704.01212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91A5-5711-444B-AC9B-26BD778D4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887" y="1063257"/>
            <a:ext cx="10950222" cy="2351538"/>
          </a:xfrm>
        </p:spPr>
        <p:txBody>
          <a:bodyPr>
            <a:normAutofit/>
          </a:bodyPr>
          <a:lstStyle/>
          <a:p>
            <a:r>
              <a:rPr lang="en-US" b="1" dirty="0">
                <a:cs typeface="Microsoft Sans Serif" panose="020B0604020202020204" pitchFamily="34" charset="0"/>
              </a:rPr>
              <a:t>Deep Graph Library 101 </a:t>
            </a:r>
            <a:br>
              <a:rPr lang="en-US" b="1" dirty="0">
                <a:cs typeface="Microsoft Sans Serif" panose="020B0604020202020204" pitchFamily="34" charset="0"/>
              </a:rPr>
            </a:br>
            <a:endParaRPr lang="en-US" sz="4000" b="1" dirty="0">
              <a:cs typeface="Microsoft Sans Serif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4A680-0AC0-2A43-A8BD-AB1F24A48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963" y="3615176"/>
            <a:ext cx="9722069" cy="2514161"/>
          </a:xfrm>
        </p:spPr>
        <p:txBody>
          <a:bodyPr>
            <a:normAutofit/>
          </a:bodyPr>
          <a:lstStyle/>
          <a:p>
            <a:r>
              <a:rPr lang="en-US" dirty="0" err="1"/>
              <a:t>Lingfan</a:t>
            </a:r>
            <a:r>
              <a:rPr lang="en-US" dirty="0"/>
              <a:t> Yu &amp; DGL Team</a:t>
            </a:r>
          </a:p>
          <a:p>
            <a:r>
              <a:rPr lang="en-US" sz="1800" dirty="0"/>
              <a:t>New York University, NYU Shanghai, Amazon AWS, Amazon Shanghai AI Lab</a:t>
            </a:r>
          </a:p>
          <a:p>
            <a:endParaRPr lang="en-US" sz="1800" dirty="0"/>
          </a:p>
          <a:p>
            <a:r>
              <a:rPr lang="en-US" sz="1800" dirty="0"/>
              <a:t>KDD 2019 Hands On Tutorial</a:t>
            </a:r>
          </a:p>
          <a:p>
            <a:r>
              <a:rPr lang="en-US" dirty="0">
                <a:hlinkClick r:id="rId2"/>
              </a:rPr>
              <a:t>http://dgl.ai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9265F-715B-D040-8DFE-7BF8526F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403" y="5100856"/>
            <a:ext cx="2293152" cy="120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7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9BE8-9664-AA4C-88C3-8B82AC44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5444" cy="1325563"/>
          </a:xfrm>
        </p:spPr>
        <p:txBody>
          <a:bodyPr/>
          <a:lstStyle/>
          <a:p>
            <a:r>
              <a:rPr lang="en-US" dirty="0"/>
              <a:t>Existing tools do not support GNNs well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4C21B6-ADF1-CA4C-8D1B-CAC771D74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6807"/>
          </a:xfrm>
        </p:spPr>
        <p:txBody>
          <a:bodyPr/>
          <a:lstStyle/>
          <a:p>
            <a:r>
              <a:rPr lang="en-US" dirty="0"/>
              <a:t>Writing GNNs is hard in TensorFlow/</a:t>
            </a:r>
            <a:r>
              <a:rPr lang="en-US" dirty="0" err="1"/>
              <a:t>Pytorch</a:t>
            </a:r>
            <a:r>
              <a:rPr lang="en-US" dirty="0"/>
              <a:t>/</a:t>
            </a:r>
            <a:r>
              <a:rPr lang="en-US" dirty="0" err="1"/>
              <a:t>MXNet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0BC09-39BF-C745-8206-B40AF2F99F82}"/>
              </a:ext>
            </a:extLst>
          </p:cNvPr>
          <p:cNvSpPr txBox="1"/>
          <p:nvPr/>
        </p:nvSpPr>
        <p:spPr>
          <a:xfrm>
            <a:off x="1631372" y="3345895"/>
            <a:ext cx="8929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(Our implementation) caused </a:t>
            </a:r>
            <a:r>
              <a:rPr lang="en-US" sz="2400" i="1" dirty="0">
                <a:solidFill>
                  <a:srgbClr val="C00000"/>
                </a:solidFill>
              </a:rPr>
              <a:t>OOM </a:t>
            </a:r>
            <a:r>
              <a:rPr lang="en-US" sz="2400" i="1" dirty="0"/>
              <a:t>…</a:t>
            </a:r>
            <a:r>
              <a:rPr lang="en-US" sz="2400" i="1" dirty="0">
                <a:solidFill>
                  <a:srgbClr val="C00000"/>
                </a:solidFill>
              </a:rPr>
              <a:t> </a:t>
            </a:r>
            <a:r>
              <a:rPr lang="en-US" sz="2400" i="1" dirty="0"/>
              <a:t>which is the reason for the lack of results on PubMed.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ADDBC-2E1F-A240-B44B-D8936A2D9BE9}"/>
              </a:ext>
            </a:extLst>
          </p:cNvPr>
          <p:cNvSpPr txBox="1"/>
          <p:nvPr/>
        </p:nvSpPr>
        <p:spPr>
          <a:xfrm>
            <a:off x="3490465" y="4818079"/>
            <a:ext cx="7920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-- Reply in </a:t>
            </a:r>
            <a:r>
              <a:rPr lang="en-US" sz="2000" dirty="0" err="1"/>
              <a:t>OpenReview</a:t>
            </a:r>
            <a:r>
              <a:rPr lang="en-US" sz="2000" dirty="0"/>
              <a:t> from authors of Graph Attention Network [ICLR’18]</a:t>
            </a:r>
            <a:endParaRPr lang="zh-CN" alt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8489B8-8D77-F14D-BD47-56FBC1E1F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1" r="45739" b="31037"/>
          <a:stretch/>
        </p:blipFill>
        <p:spPr>
          <a:xfrm>
            <a:off x="1094688" y="3074040"/>
            <a:ext cx="536684" cy="5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7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Existing implementations are often slow 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773" y="1518168"/>
            <a:ext cx="2496277" cy="29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tree_images/ch08-tree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39497"/>
            <a:ext cx="2952863" cy="19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5577" y="4552714"/>
            <a:ext cx="2458110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Sentence Parse Tree</a:t>
            </a:r>
          </a:p>
          <a:p>
            <a:pPr algn="ctr"/>
            <a:r>
              <a:rPr lang="en-US" altLang="zh-CN" sz="1600" dirty="0"/>
              <a:t>[Tai et al. ACL’15]</a:t>
            </a:r>
            <a:endParaRPr lang="zh-CN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940285" y="4552714"/>
            <a:ext cx="200125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Molecule Graph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Jin</a:t>
            </a:r>
            <a:r>
              <a:rPr lang="en-US" altLang="zh-CN" sz="1600" dirty="0"/>
              <a:t> et al. ICML’18]</a:t>
            </a:r>
            <a:endParaRPr lang="zh-CN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38433" y="5270699"/>
            <a:ext cx="3552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Training speed of one popular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PyTorch</a:t>
            </a:r>
            <a:r>
              <a:rPr lang="en-US" altLang="zh-CN" sz="2400" b="1" dirty="0">
                <a:solidFill>
                  <a:schemeClr val="accent2"/>
                </a:solidFill>
              </a:rPr>
              <a:t> version is only 23 trees/s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37685" y="5270700"/>
            <a:ext cx="2806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Author’s code in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PyTorch</a:t>
            </a:r>
            <a:r>
              <a:rPr lang="en-US" altLang="zh-CN" sz="2400" b="1" dirty="0">
                <a:solidFill>
                  <a:schemeClr val="accent2"/>
                </a:solidFill>
              </a:rPr>
              <a:t>: 8.25 graphs/s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92A1803B-D375-ED42-B0A9-832DCAE2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947" y="2144472"/>
            <a:ext cx="3821479" cy="1966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08D570-9DA7-6E42-B238-F67EEB5956FB}"/>
              </a:ext>
            </a:extLst>
          </p:cNvPr>
          <p:cNvSpPr txBox="1"/>
          <p:nvPr/>
        </p:nvSpPr>
        <p:spPr>
          <a:xfrm>
            <a:off x="8586493" y="4552714"/>
            <a:ext cx="248638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Base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Schlichtkrull</a:t>
            </a:r>
            <a:r>
              <a:rPr lang="en-US" altLang="zh-CN" sz="1600" dirty="0"/>
              <a:t> et al. arxiv’17]</a:t>
            </a:r>
            <a:endParaRPr lang="zh-CN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7AE8BE-C6D6-2E47-B00A-4115CF363FC5}"/>
              </a:ext>
            </a:extLst>
          </p:cNvPr>
          <p:cNvSpPr txBox="1"/>
          <p:nvPr/>
        </p:nvSpPr>
        <p:spPr>
          <a:xfrm>
            <a:off x="8586493" y="5265656"/>
            <a:ext cx="2638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Cannot run on GPU</a:t>
            </a:r>
          </a:p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due to OOM</a:t>
            </a:r>
          </a:p>
        </p:txBody>
      </p:sp>
    </p:spTree>
    <p:extLst>
      <p:ext uri="{BB962C8B-B14F-4D97-AF65-F5344CB8AC3E}">
        <p14:creationId xmlns:p14="http://schemas.microsoft.com/office/powerpoint/2010/main" val="801225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EC10-44A9-EF47-8436-15AC214A8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programming GNN hard?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FBC82A-9760-1440-87F4-B0188EC8E341}"/>
                  </a:ext>
                </a:extLst>
              </p:cNvPr>
              <p:cNvSpPr txBox="1"/>
              <p:nvPr/>
            </p:nvSpPr>
            <p:spPr>
              <a:xfrm>
                <a:off x="2696219" y="3766944"/>
                <a:ext cx="1636888" cy="6331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𝑚𝑠𝑔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FBC82A-9760-1440-87F4-B0188EC8E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219" y="3766944"/>
                <a:ext cx="1636888" cy="633122"/>
              </a:xfrm>
              <a:prstGeom prst="rect">
                <a:avLst/>
              </a:prstGeom>
              <a:blipFill>
                <a:blip r:embed="rId2"/>
                <a:stretch>
                  <a:fillRect l="-2308" t="-108000" r="-3846" b="-17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57A421D-C676-A74A-95F5-A2D532081EBB}"/>
              </a:ext>
            </a:extLst>
          </p:cNvPr>
          <p:cNvGrpSpPr/>
          <p:nvPr/>
        </p:nvGrpSpPr>
        <p:grpSpPr>
          <a:xfrm>
            <a:off x="1032694" y="2562048"/>
            <a:ext cx="3110411" cy="2911718"/>
            <a:chOff x="1190742" y="2923823"/>
            <a:chExt cx="3110411" cy="291171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FD60E1C-1596-9344-B9A3-B290E84525D5}"/>
                </a:ext>
              </a:extLst>
            </p:cNvPr>
            <p:cNvSpPr/>
            <p:nvPr/>
          </p:nvSpPr>
          <p:spPr>
            <a:xfrm>
              <a:off x="2244425" y="4158954"/>
              <a:ext cx="471338" cy="480953"/>
            </a:xfrm>
            <a:prstGeom prst="ellipse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1637A75-03A4-3848-A326-1FD3B404B180}"/>
                </a:ext>
              </a:extLst>
            </p:cNvPr>
            <p:cNvSpPr/>
            <p:nvPr/>
          </p:nvSpPr>
          <p:spPr>
            <a:xfrm>
              <a:off x="3059344" y="3079409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7FBB09-4D80-CF41-94F7-2E8D762837CC}"/>
                </a:ext>
              </a:extLst>
            </p:cNvPr>
            <p:cNvSpPr/>
            <p:nvPr/>
          </p:nvSpPr>
          <p:spPr>
            <a:xfrm>
              <a:off x="1190742" y="3319886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02ABE8-18D2-C445-89D6-3B59A7B52D1E}"/>
                </a:ext>
              </a:extLst>
            </p:cNvPr>
            <p:cNvSpPr/>
            <p:nvPr/>
          </p:nvSpPr>
          <p:spPr>
            <a:xfrm>
              <a:off x="1224997" y="5114575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7CBD0C-8E0B-3647-A7A5-07D8791F6676}"/>
                </a:ext>
              </a:extLst>
            </p:cNvPr>
            <p:cNvSpPr/>
            <p:nvPr/>
          </p:nvSpPr>
          <p:spPr>
            <a:xfrm>
              <a:off x="3147376" y="5086181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744C1B3-B50E-F640-A4BC-DC0C22B79996}"/>
                </a:ext>
              </a:extLst>
            </p:cNvPr>
            <p:cNvCxnSpPr>
              <a:cxnSpLocks/>
              <a:stCxn id="10" idx="5"/>
              <a:endCxn id="8" idx="1"/>
            </p:cNvCxnSpPr>
            <p:nvPr/>
          </p:nvCxnSpPr>
          <p:spPr>
            <a:xfrm>
              <a:off x="1593054" y="3730405"/>
              <a:ext cx="720397" cy="49898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A25B967-1FCF-9B49-B97E-CA771E8727E8}"/>
                </a:ext>
              </a:extLst>
            </p:cNvPr>
            <p:cNvCxnSpPr>
              <a:stCxn id="9" idx="3"/>
              <a:endCxn id="8" idx="7"/>
            </p:cNvCxnSpPr>
            <p:nvPr/>
          </p:nvCxnSpPr>
          <p:spPr>
            <a:xfrm flipH="1">
              <a:off x="2646737" y="3489928"/>
              <a:ext cx="481633" cy="73945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CE57A94-3D7D-B643-BE7A-BA824C172FA8}"/>
                </a:ext>
              </a:extLst>
            </p:cNvPr>
            <p:cNvCxnSpPr>
              <a:stCxn id="12" idx="1"/>
              <a:endCxn id="8" idx="5"/>
            </p:cNvCxnSpPr>
            <p:nvPr/>
          </p:nvCxnSpPr>
          <p:spPr>
            <a:xfrm flipH="1" flipV="1">
              <a:off x="2646737" y="4569473"/>
              <a:ext cx="569665" cy="58714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0E981C-A37C-B249-9C0D-ECB652E81E6C}"/>
                </a:ext>
              </a:extLst>
            </p:cNvPr>
            <p:cNvCxnSpPr>
              <a:stCxn id="11" idx="7"/>
              <a:endCxn id="8" idx="3"/>
            </p:cNvCxnSpPr>
            <p:nvPr/>
          </p:nvCxnSpPr>
          <p:spPr>
            <a:xfrm flipV="1">
              <a:off x="1627309" y="4569473"/>
              <a:ext cx="686142" cy="6155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E81154E-5FB4-3447-8B70-EF5858690AFE}"/>
                </a:ext>
              </a:extLst>
            </p:cNvPr>
            <p:cNvSpPr/>
            <p:nvPr/>
          </p:nvSpPr>
          <p:spPr>
            <a:xfrm>
              <a:off x="1593054" y="3079409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B7FEBD-36AB-AE4A-B500-3618102AAF3A}"/>
                </a:ext>
              </a:extLst>
            </p:cNvPr>
            <p:cNvSpPr/>
            <p:nvPr/>
          </p:nvSpPr>
          <p:spPr>
            <a:xfrm>
              <a:off x="1706539" y="5595065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2E5C62-84E8-AE47-A9E7-931B466A42AE}"/>
                </a:ext>
              </a:extLst>
            </p:cNvPr>
            <p:cNvSpPr/>
            <p:nvPr/>
          </p:nvSpPr>
          <p:spPr>
            <a:xfrm>
              <a:off x="3616312" y="2923823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10F8EF-5978-EB4C-A7E9-FFABEF389119}"/>
                </a:ext>
              </a:extLst>
            </p:cNvPr>
            <p:cNvSpPr/>
            <p:nvPr/>
          </p:nvSpPr>
          <p:spPr>
            <a:xfrm>
              <a:off x="3807728" y="5385284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7ADD23-F72D-9F40-86DE-27C9EC8004BE}"/>
              </a:ext>
            </a:extLst>
          </p:cNvPr>
          <p:cNvGrpSpPr/>
          <p:nvPr/>
        </p:nvGrpSpPr>
        <p:grpSpPr>
          <a:xfrm>
            <a:off x="2810183" y="3247731"/>
            <a:ext cx="1941268" cy="395496"/>
            <a:chOff x="2810183" y="3247731"/>
            <a:chExt cx="1941268" cy="3954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856EFD-098F-E744-9131-5F2C13B0DF43}"/>
                </a:ext>
              </a:extLst>
            </p:cNvPr>
            <p:cNvSpPr/>
            <p:nvPr/>
          </p:nvSpPr>
          <p:spPr>
            <a:xfrm>
              <a:off x="2810183" y="3402751"/>
              <a:ext cx="493425" cy="240476"/>
            </a:xfrm>
            <a:prstGeom prst="rect">
              <a:avLst/>
            </a:prstGeom>
            <a:solidFill>
              <a:schemeClr val="accent2"/>
            </a:solidFill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626BD6-2828-8C44-B490-506B0E45C862}"/>
                    </a:ext>
                  </a:extLst>
                </p:cNvPr>
                <p:cNvSpPr txBox="1"/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51</m:t>
                            </m:r>
                          </m:sub>
                          <m:sup/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626BD6-2828-8C44-B490-506B0E45C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blipFill>
                  <a:blip r:embed="rId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1748064-CA9B-8D4C-9B2A-A24ECEEBF715}"/>
              </a:ext>
            </a:extLst>
          </p:cNvPr>
          <p:cNvSpPr txBox="1"/>
          <p:nvPr/>
        </p:nvSpPr>
        <p:spPr>
          <a:xfrm>
            <a:off x="473627" y="5672864"/>
            <a:ext cx="4855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On edge: how messages are calculated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On node: how messages are aggregated and consumed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598DCA-46D5-B141-B275-AE3FBCD0CF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9" r="15838"/>
          <a:stretch/>
        </p:blipFill>
        <p:spPr>
          <a:xfrm>
            <a:off x="7627363" y="2899434"/>
            <a:ext cx="4304116" cy="2387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C7293F5-6FE7-A84A-8DE7-8DA9370463B7}"/>
              </a:ext>
            </a:extLst>
          </p:cNvPr>
          <p:cNvSpPr txBox="1"/>
          <p:nvPr/>
        </p:nvSpPr>
        <p:spPr>
          <a:xfrm>
            <a:off x="7761689" y="5497044"/>
            <a:ext cx="342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How tensors are transformed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2468F0C-63F8-6249-8C22-0B0FEB2C6DA5}"/>
              </a:ext>
            </a:extLst>
          </p:cNvPr>
          <p:cNvSpPr txBox="1">
            <a:spLocks/>
          </p:cNvSpPr>
          <p:nvPr/>
        </p:nvSpPr>
        <p:spPr>
          <a:xfrm>
            <a:off x="7194522" y="1644860"/>
            <a:ext cx="4736957" cy="988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Tensorflow</a:t>
            </a:r>
            <a:r>
              <a:rPr lang="en-US" altLang="zh-CN" dirty="0"/>
              <a:t>/</a:t>
            </a:r>
            <a:r>
              <a:rPr lang="en-US" altLang="zh-CN" dirty="0" err="1"/>
              <a:t>Pytorch</a:t>
            </a:r>
            <a:r>
              <a:rPr lang="en-US" altLang="zh-CN" dirty="0"/>
              <a:t>/</a:t>
            </a:r>
            <a:r>
              <a:rPr lang="en-US" altLang="zh-CN" dirty="0" err="1"/>
              <a:t>MXNet</a:t>
            </a:r>
            <a:r>
              <a:rPr lang="en-US" altLang="zh-CN" dirty="0"/>
              <a:t> provides tensor programming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7B73F5E-266F-A242-989F-D1320F0A0B6F}"/>
              </a:ext>
            </a:extLst>
          </p:cNvPr>
          <p:cNvSpPr txBox="1">
            <a:spLocks/>
          </p:cNvSpPr>
          <p:nvPr/>
        </p:nvSpPr>
        <p:spPr>
          <a:xfrm>
            <a:off x="501730" y="1639498"/>
            <a:ext cx="5446534" cy="53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GNN is based on </a:t>
            </a:r>
            <a:r>
              <a:rPr lang="en-US" altLang="zh-CN" dirty="0">
                <a:solidFill>
                  <a:srgbClr val="C00000"/>
                </a:solidFill>
              </a:rPr>
              <a:t>message passing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F02643E-044F-C34E-B87F-04723D881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212" y="2843238"/>
            <a:ext cx="4243115" cy="214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7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 uiExpand="1" build="p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2B74-F190-E54C-9056-8C8007C3D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Our solution: A</a:t>
            </a:r>
            <a:r>
              <a:rPr lang="zh-CN" altLang="en-US" dirty="0"/>
              <a:t> </a:t>
            </a:r>
            <a:r>
              <a:rPr lang="en-US" altLang="zh-CN" dirty="0"/>
              <a:t>Graph-centric Library DGL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0E628FF-DDE2-9345-BF4F-401B38B7E0BC}"/>
              </a:ext>
            </a:extLst>
          </p:cNvPr>
          <p:cNvSpPr/>
          <p:nvPr/>
        </p:nvSpPr>
        <p:spPr>
          <a:xfrm>
            <a:off x="3740727" y="1690688"/>
            <a:ext cx="4821382" cy="540763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GNN Models</a:t>
            </a:r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1DC016B-2E82-7B46-91DC-CE33F6F2A969}"/>
              </a:ext>
            </a:extLst>
          </p:cNvPr>
          <p:cNvSpPr/>
          <p:nvPr/>
        </p:nvSpPr>
        <p:spPr>
          <a:xfrm>
            <a:off x="3740727" y="2408808"/>
            <a:ext cx="4821382" cy="1600852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1C82-AB4B-C147-AA8B-0C2F5B747222}"/>
              </a:ext>
            </a:extLst>
          </p:cNvPr>
          <p:cNvSpPr txBox="1"/>
          <p:nvPr/>
        </p:nvSpPr>
        <p:spPr>
          <a:xfrm>
            <a:off x="5774895" y="2484793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</a:rPr>
              <a:t>DGL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9D9FEA-847D-084D-8D2E-E99FDF56926B}"/>
              </a:ext>
            </a:extLst>
          </p:cNvPr>
          <p:cNvSpPr/>
          <p:nvPr/>
        </p:nvSpPr>
        <p:spPr>
          <a:xfrm>
            <a:off x="4073241" y="3050150"/>
            <a:ext cx="1066799" cy="748146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Passing</a:t>
            </a:r>
            <a:endParaRPr lang="en-US"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27CCF06-0A6E-1B4E-98FF-21A3B6C02B47}"/>
              </a:ext>
            </a:extLst>
          </p:cNvPr>
          <p:cNvSpPr/>
          <p:nvPr/>
        </p:nvSpPr>
        <p:spPr>
          <a:xfrm>
            <a:off x="5299369" y="3050150"/>
            <a:ext cx="1066799" cy="748146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Graph Sampling</a:t>
            </a:r>
            <a:endParaRPr lang="en-US" sz="12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59AC46-5EE7-5B4D-8077-D2365D3C23CF}"/>
              </a:ext>
            </a:extLst>
          </p:cNvPr>
          <p:cNvSpPr/>
          <p:nvPr/>
        </p:nvSpPr>
        <p:spPr>
          <a:xfrm>
            <a:off x="6525497" y="3050150"/>
            <a:ext cx="1066799" cy="748146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Batched Graphs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3DEBD3-2F66-6B43-AABE-1B6E3AE06953}"/>
              </a:ext>
            </a:extLst>
          </p:cNvPr>
          <p:cNvSpPr txBox="1"/>
          <p:nvPr/>
        </p:nvSpPr>
        <p:spPr>
          <a:xfrm>
            <a:off x="7766801" y="309157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783716-0C5C-D140-A14E-A706A0BE52B9}"/>
              </a:ext>
            </a:extLst>
          </p:cNvPr>
          <p:cNvGrpSpPr/>
          <p:nvPr/>
        </p:nvGrpSpPr>
        <p:grpSpPr>
          <a:xfrm>
            <a:off x="3740727" y="4187017"/>
            <a:ext cx="5209316" cy="558647"/>
            <a:chOff x="3740727" y="4187017"/>
            <a:chExt cx="5209316" cy="558647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C317BF0B-4388-0749-A389-755DCB09A84C}"/>
                </a:ext>
              </a:extLst>
            </p:cNvPr>
            <p:cNvSpPr/>
            <p:nvPr/>
          </p:nvSpPr>
          <p:spPr>
            <a:xfrm>
              <a:off x="3740727" y="4187017"/>
              <a:ext cx="1586352" cy="558647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Pytorch</a:t>
              </a:r>
              <a:endParaRPr lang="en-US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1BE14269-9A87-EB46-8C20-93485AF71F27}"/>
                </a:ext>
              </a:extLst>
            </p:cNvPr>
            <p:cNvSpPr/>
            <p:nvPr/>
          </p:nvSpPr>
          <p:spPr>
            <a:xfrm>
              <a:off x="5500254" y="4187017"/>
              <a:ext cx="1586352" cy="558647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MXNet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6D5E17-C659-274D-AEB1-51F977783A44}"/>
                </a:ext>
              </a:extLst>
            </p:cNvPr>
            <p:cNvSpPr txBox="1"/>
            <p:nvPr/>
          </p:nvSpPr>
          <p:spPr>
            <a:xfrm>
              <a:off x="7086606" y="4281487"/>
              <a:ext cx="1863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more is coming 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296B75-F3D1-F34A-9D11-B90AA6732CF7}"/>
              </a:ext>
            </a:extLst>
          </p:cNvPr>
          <p:cNvGrpSpPr/>
          <p:nvPr/>
        </p:nvGrpSpPr>
        <p:grpSpPr>
          <a:xfrm>
            <a:off x="3740727" y="4986975"/>
            <a:ext cx="4821382" cy="1260805"/>
            <a:chOff x="3740727" y="4986975"/>
            <a:chExt cx="4821382" cy="1260805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A004F9A-370E-6741-AF45-CB264CA37E6B}"/>
                </a:ext>
              </a:extLst>
            </p:cNvPr>
            <p:cNvSpPr/>
            <p:nvPr/>
          </p:nvSpPr>
          <p:spPr>
            <a:xfrm>
              <a:off x="3740727" y="4986975"/>
              <a:ext cx="4821382" cy="540763"/>
            </a:xfrm>
            <a:prstGeom prst="round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Compilers (TVM (Neo), ONNX)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12D2929-2F29-9543-8103-2D4A1FCD8231}"/>
                </a:ext>
              </a:extLst>
            </p:cNvPr>
            <p:cNvSpPr/>
            <p:nvPr/>
          </p:nvSpPr>
          <p:spPr>
            <a:xfrm>
              <a:off x="3740727" y="5707017"/>
              <a:ext cx="4821382" cy="540763"/>
            </a:xfrm>
            <a:prstGeom prst="round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GPU, </a:t>
              </a: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FPGA, IP core, Arm …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ED3009-FCD9-AE4E-B757-7E97874432B7}"/>
              </a:ext>
            </a:extLst>
          </p:cNvPr>
          <p:cNvGrpSpPr/>
          <p:nvPr/>
        </p:nvGrpSpPr>
        <p:grpSpPr>
          <a:xfrm>
            <a:off x="618594" y="2074455"/>
            <a:ext cx="3460999" cy="1200329"/>
            <a:chOff x="618594" y="2074455"/>
            <a:chExt cx="3460999" cy="1200329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8A3CE0D-BD21-7D42-AF48-BA54EE47D7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27928" y="2865578"/>
              <a:ext cx="1251665" cy="4092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BA3F33-43E2-1E41-A924-B4FC661A43E0}"/>
                </a:ext>
              </a:extLst>
            </p:cNvPr>
            <p:cNvSpPr txBox="1"/>
            <p:nvPr/>
          </p:nvSpPr>
          <p:spPr>
            <a:xfrm>
              <a:off x="618594" y="2074455"/>
              <a:ext cx="23878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Define computation over graph structure and batches execution on nodes and edges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79F5930-A196-3543-BA95-45C9C08BC1AC}"/>
              </a:ext>
            </a:extLst>
          </p:cNvPr>
          <p:cNvGrpSpPr/>
          <p:nvPr/>
        </p:nvGrpSpPr>
        <p:grpSpPr>
          <a:xfrm>
            <a:off x="7592296" y="2498568"/>
            <a:ext cx="4075192" cy="695943"/>
            <a:chOff x="7592296" y="2498568"/>
            <a:chExt cx="4075192" cy="695943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09514BA-7BFA-3F41-8BC3-987AC0EB93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2296" y="2850603"/>
              <a:ext cx="1512839" cy="3439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F711139-1C99-6446-B7AF-6BC2BA5FCC5F}"/>
                </a:ext>
              </a:extLst>
            </p:cNvPr>
            <p:cNvSpPr txBox="1"/>
            <p:nvPr/>
          </p:nvSpPr>
          <p:spPr>
            <a:xfrm>
              <a:off x="9279640" y="2498568"/>
              <a:ext cx="2387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Batch multiple graphs together for efficiency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3513AE9-4EB1-644E-84D6-63FD34A44F3A}"/>
              </a:ext>
            </a:extLst>
          </p:cNvPr>
          <p:cNvGrpSpPr/>
          <p:nvPr/>
        </p:nvGrpSpPr>
        <p:grpSpPr>
          <a:xfrm>
            <a:off x="614542" y="3786646"/>
            <a:ext cx="5218226" cy="923330"/>
            <a:chOff x="614542" y="3786646"/>
            <a:chExt cx="5218226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B8CA1C-AF6F-7742-9144-2524FBCDF80E}"/>
                </a:ext>
              </a:extLst>
            </p:cNvPr>
            <p:cNvSpPr txBox="1"/>
            <p:nvPr/>
          </p:nvSpPr>
          <p:spPr>
            <a:xfrm>
              <a:off x="614542" y="3786646"/>
              <a:ext cx="23878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Flexible interfaces for sampling from giant graphs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A5E122E-06B2-E34C-8781-7B388DB54D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6412" y="3798296"/>
              <a:ext cx="3026356" cy="4125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752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22" grpId="0" animBg="1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2E8B-F789-DC4A-A302-B7F2FFE8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 is fast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09917-7E9D-1345-9FA4-45CF01738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4550"/>
            <a:ext cx="8753388" cy="4699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231A25-6464-9544-9044-51986D542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09127"/>
            <a:ext cx="10775092" cy="5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45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7951-AA12-0B47-B499-54F220F0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DGL’s offers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F1B63-DD40-F64B-B571-6DC21C5C1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10+ off-the-shelf most popular GNN models (w/ detailed tutorials)</a:t>
            </a:r>
          </a:p>
          <a:p>
            <a:r>
              <a:rPr lang="en-US" dirty="0"/>
              <a:t>A central repo for 9 popular GNN datasets (</a:t>
            </a:r>
            <a:r>
              <a:rPr lang="en-US" dirty="0" err="1"/>
              <a:t>cora</a:t>
            </a:r>
            <a:r>
              <a:rPr lang="en-US" dirty="0"/>
              <a:t>, </a:t>
            </a:r>
            <a:r>
              <a:rPr lang="en-US" dirty="0" err="1"/>
              <a:t>pubmed</a:t>
            </a:r>
            <a:r>
              <a:rPr lang="en-US" dirty="0"/>
              <a:t>, …)</a:t>
            </a:r>
          </a:p>
          <a:p>
            <a:r>
              <a:rPr lang="en-US" dirty="0"/>
              <a:t>Easy developing for advanced GNNs:</a:t>
            </a:r>
          </a:p>
          <a:p>
            <a:pPr lvl="1"/>
            <a:r>
              <a:rPr lang="en-US" dirty="0"/>
              <a:t>Sampling for Large graphs</a:t>
            </a:r>
          </a:p>
          <a:p>
            <a:pPr lvl="2"/>
            <a:r>
              <a:rPr lang="en-US" dirty="0" err="1"/>
              <a:t>PinSAGE</a:t>
            </a:r>
            <a:r>
              <a:rPr lang="en-US" dirty="0"/>
              <a:t> [WWW’18], [</a:t>
            </a:r>
            <a:r>
              <a:rPr lang="en-US" dirty="0" err="1"/>
              <a:t>Jianfei</a:t>
            </a:r>
            <a:r>
              <a:rPr lang="en-US" dirty="0"/>
              <a:t> et al., ICML’18], </a:t>
            </a:r>
            <a:r>
              <a:rPr lang="en-US" dirty="0" err="1"/>
              <a:t>FastGCN</a:t>
            </a:r>
            <a:r>
              <a:rPr lang="en-US" dirty="0"/>
              <a:t> [ICLR’18], …</a:t>
            </a:r>
          </a:p>
          <a:p>
            <a:pPr lvl="1"/>
            <a:r>
              <a:rPr lang="en-US" dirty="0"/>
              <a:t>Dynamic graphs</a:t>
            </a:r>
          </a:p>
          <a:p>
            <a:pPr lvl="2"/>
            <a:r>
              <a:rPr lang="en-US" dirty="0"/>
              <a:t>JTNN [ICML’18], DGMG [CVPR’18], …</a:t>
            </a:r>
          </a:p>
          <a:p>
            <a:pPr lvl="1"/>
            <a:r>
              <a:rPr lang="en-US" dirty="0"/>
              <a:t>Batching of Multiple graphs</a:t>
            </a:r>
          </a:p>
          <a:p>
            <a:pPr lvl="2"/>
            <a:r>
              <a:rPr lang="en-US" dirty="0" err="1"/>
              <a:t>TreeLSTM</a:t>
            </a:r>
            <a:r>
              <a:rPr lang="en-US" dirty="0"/>
              <a:t> [ACL’15], GAT [ICLR’18], …</a:t>
            </a:r>
          </a:p>
        </p:txBody>
      </p:sp>
    </p:spTree>
    <p:extLst>
      <p:ext uri="{BB962C8B-B14F-4D97-AF65-F5344CB8AC3E}">
        <p14:creationId xmlns:p14="http://schemas.microsoft.com/office/powerpoint/2010/main" val="56040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1A3C-BE5A-4F47-8FFC-A5FC4CAB4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CDC9E-6F66-C640-9703-8D24EA9BD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DGL website: </a:t>
            </a:r>
            <a:r>
              <a:rPr lang="en-US" dirty="0">
                <a:hlinkClick r:id="rId2"/>
              </a:rPr>
              <a:t>http://dgl.ai/</a:t>
            </a:r>
            <a:endParaRPr lang="en-US" dirty="0"/>
          </a:p>
          <a:p>
            <a:endParaRPr lang="en-US" dirty="0"/>
          </a:p>
          <a:p>
            <a:r>
              <a:rPr lang="en-US" dirty="0"/>
              <a:t>DGL GitHub Repository: </a:t>
            </a:r>
            <a:r>
              <a:rPr lang="en-US" dirty="0">
                <a:hlinkClick r:id="rId3"/>
              </a:rPr>
              <a:t>https://github.com/dmlc/dgl</a:t>
            </a:r>
            <a:endParaRPr lang="en-US" dirty="0"/>
          </a:p>
          <a:p>
            <a:endParaRPr lang="en-US" dirty="0"/>
          </a:p>
          <a:p>
            <a:r>
              <a:rPr lang="en-US" dirty="0"/>
              <a:t>DGL discuss forum: </a:t>
            </a:r>
            <a:r>
              <a:rPr lang="en-US" dirty="0">
                <a:hlinkClick r:id="rId4"/>
              </a:rPr>
              <a:t>https://discuss.dgl.ai/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D9395-EBE0-CE41-B84D-F1293EAD707A}"/>
              </a:ext>
            </a:extLst>
          </p:cNvPr>
          <p:cNvSpPr txBox="1"/>
          <p:nvPr/>
        </p:nvSpPr>
        <p:spPr>
          <a:xfrm>
            <a:off x="5167544" y="4787611"/>
            <a:ext cx="6345583" cy="9541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Please try it! And we hope to see your contributions!!</a:t>
            </a:r>
          </a:p>
        </p:txBody>
      </p:sp>
    </p:spTree>
    <p:extLst>
      <p:ext uri="{BB962C8B-B14F-4D97-AF65-F5344CB8AC3E}">
        <p14:creationId xmlns:p14="http://schemas.microsoft.com/office/powerpoint/2010/main" val="402680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D1E21-579D-9F4A-A574-89EC492B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move on to write a GCN with DGL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B586D-906A-1A4F-9DBA-D0ADA1288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1_community_detection/</a:t>
            </a:r>
            <a:r>
              <a:rPr lang="en-US" dirty="0" err="1"/>
              <a:t>community_detection.ipynb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233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370EF-CC91-3041-A7BF-8F3D0A20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this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027C7-A37E-8045-891D-8B0AF613A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91838" cy="4510088"/>
          </a:xfrm>
        </p:spPr>
        <p:txBody>
          <a:bodyPr>
            <a:normAutofit/>
          </a:bodyPr>
          <a:lstStyle/>
          <a:p>
            <a:r>
              <a:rPr lang="en-US" sz="3200" dirty="0"/>
              <a:t>Introduction (10 mins):</a:t>
            </a:r>
          </a:p>
          <a:p>
            <a:pPr lvl="1"/>
            <a:r>
              <a:rPr lang="en-US" sz="2800" dirty="0"/>
              <a:t>Why do we need a new tool for writing GNNs? </a:t>
            </a:r>
          </a:p>
          <a:p>
            <a:pPr lvl="1"/>
            <a:endParaRPr lang="en-US" sz="2800" dirty="0"/>
          </a:p>
          <a:p>
            <a:r>
              <a:rPr lang="en-US" sz="3200" dirty="0"/>
              <a:t>Hands-on Tutorial (35 mins):</a:t>
            </a:r>
            <a:endParaRPr lang="en-US" sz="2800" dirty="0"/>
          </a:p>
          <a:p>
            <a:pPr lvl="1"/>
            <a:r>
              <a:rPr lang="en-US" sz="2800" dirty="0"/>
              <a:t>Write a popular GNN: Graph Convolution Network [ICLR’17] </a:t>
            </a:r>
          </a:p>
          <a:p>
            <a:pPr lvl="1"/>
            <a:r>
              <a:rPr lang="en-US" sz="2800" dirty="0"/>
              <a:t>Use GCN to to perform community detection</a:t>
            </a:r>
          </a:p>
        </p:txBody>
      </p:sp>
    </p:spTree>
    <p:extLst>
      <p:ext uri="{BB962C8B-B14F-4D97-AF65-F5344CB8AC3E}">
        <p14:creationId xmlns:p14="http://schemas.microsoft.com/office/powerpoint/2010/main" val="2368984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B1C8-0F0B-CC45-A43C-21843C476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Zachery's Karate Club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D4952D-0DE4-4A49-909E-626B65C47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017" r="10044"/>
          <a:stretch/>
        </p:blipFill>
        <p:spPr>
          <a:xfrm>
            <a:off x="5760720" y="1690688"/>
            <a:ext cx="6278880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794E1E-F83F-734F-985A-D3CBA493B097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4922520" cy="45100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Nodes: club members</a:t>
            </a:r>
          </a:p>
          <a:p>
            <a:pPr lvl="1"/>
            <a:r>
              <a:rPr lang="en-US" sz="2800" dirty="0"/>
              <a:t>Node 1 is club instructor</a:t>
            </a:r>
            <a:endParaRPr lang="en-US" dirty="0"/>
          </a:p>
          <a:p>
            <a:pPr lvl="1"/>
            <a:r>
              <a:rPr lang="en-US" sz="2800" dirty="0"/>
              <a:t>Node 34 is club president</a:t>
            </a:r>
          </a:p>
          <a:p>
            <a:r>
              <a:rPr lang="en-US" sz="3200" dirty="0"/>
              <a:t>Edges: interaction outside club between members</a:t>
            </a:r>
          </a:p>
          <a:p>
            <a:endParaRPr lang="en-US" sz="3200" dirty="0"/>
          </a:p>
          <a:p>
            <a:r>
              <a:rPr lang="en-US" sz="3200" dirty="0"/>
              <a:t>The task: predict for each member which community (instructor or president) he belongs to </a:t>
            </a:r>
          </a:p>
        </p:txBody>
      </p:sp>
    </p:spTree>
    <p:extLst>
      <p:ext uri="{BB962C8B-B14F-4D97-AF65-F5344CB8AC3E}">
        <p14:creationId xmlns:p14="http://schemas.microsoft.com/office/powerpoint/2010/main" val="1975791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224C-F134-E843-8E25-4032E969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GNN solves this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74C75-1E78-944A-98F7-636026107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7208"/>
          </a:xfrm>
        </p:spPr>
        <p:txBody>
          <a:bodyPr>
            <a:normAutofit fontScale="92500"/>
          </a:bodyPr>
          <a:lstStyle/>
          <a:p>
            <a:r>
              <a:rPr lang="en-US" dirty="0"/>
              <a:t>Graph Neural Network (GNN): learn embedding on nodes/edges/graphs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0E93B-9C1A-E34E-92BA-BE087CC1E060}"/>
              </a:ext>
            </a:extLst>
          </p:cNvPr>
          <p:cNvSpPr/>
          <p:nvPr/>
        </p:nvSpPr>
        <p:spPr>
          <a:xfrm>
            <a:off x="6170543" y="3486139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BCB3E0-A53E-6249-92E3-EAC4F6C8462B}"/>
              </a:ext>
            </a:extLst>
          </p:cNvPr>
          <p:cNvSpPr/>
          <p:nvPr/>
        </p:nvSpPr>
        <p:spPr>
          <a:xfrm>
            <a:off x="6170543" y="5295557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7588A06-9B96-1A4B-BD49-302F7EE06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29" t="35859" b="35939"/>
          <a:stretch/>
        </p:blipFill>
        <p:spPr>
          <a:xfrm>
            <a:off x="1010282" y="5102504"/>
            <a:ext cx="803562" cy="71287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4C4A15-CB8A-5947-B83E-C0B74E070D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1" r="69883" b="65611"/>
          <a:stretch/>
        </p:blipFill>
        <p:spPr>
          <a:xfrm>
            <a:off x="1978785" y="3691003"/>
            <a:ext cx="678874" cy="8692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09B6D00-3B03-6B4C-BF54-90A702030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" t="34936" r="72823" b="34937"/>
          <a:stretch/>
        </p:blipFill>
        <p:spPr>
          <a:xfrm>
            <a:off x="838200" y="2487770"/>
            <a:ext cx="595745" cy="7615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48A70F2-8DF8-B444-B71F-6D0776971E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3" t="36232" r="33476" b="35566"/>
          <a:stretch/>
        </p:blipFill>
        <p:spPr>
          <a:xfrm>
            <a:off x="3236268" y="2868536"/>
            <a:ext cx="803562" cy="71287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AC534-84B5-A140-A4F2-0838D64C8B7B}"/>
              </a:ext>
            </a:extLst>
          </p:cNvPr>
          <p:cNvCxnSpPr/>
          <p:nvPr/>
        </p:nvCxnSpPr>
        <p:spPr>
          <a:xfrm>
            <a:off x="1433945" y="3249303"/>
            <a:ext cx="678738" cy="605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91511A-B7AF-CD43-AAED-E86999A8FF13}"/>
              </a:ext>
            </a:extLst>
          </p:cNvPr>
          <p:cNvCxnSpPr>
            <a:cxnSpLocks/>
          </p:cNvCxnSpPr>
          <p:nvPr/>
        </p:nvCxnSpPr>
        <p:spPr>
          <a:xfrm flipV="1">
            <a:off x="1554481" y="4459330"/>
            <a:ext cx="518726" cy="702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39DA3E-0B15-5C47-95E2-9899F1AFDDF0}"/>
              </a:ext>
            </a:extLst>
          </p:cNvPr>
          <p:cNvCxnSpPr>
            <a:cxnSpLocks/>
          </p:cNvCxnSpPr>
          <p:nvPr/>
        </p:nvCxnSpPr>
        <p:spPr>
          <a:xfrm flipH="1">
            <a:off x="2536987" y="3406916"/>
            <a:ext cx="762722" cy="447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C4EB2340-968A-EC47-8A5B-4760FFF5AA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1" r="69883" b="65611"/>
          <a:stretch/>
        </p:blipFill>
        <p:spPr>
          <a:xfrm>
            <a:off x="6295207" y="4405160"/>
            <a:ext cx="678874" cy="86927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1AC3BFB-2D25-7C44-B48D-E0E480D15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3" t="36232" r="33476" b="35566"/>
          <a:stretch/>
        </p:blipFill>
        <p:spPr>
          <a:xfrm>
            <a:off x="6295207" y="2694037"/>
            <a:ext cx="803562" cy="712879"/>
          </a:xfrm>
          <a:prstGeom prst="rect">
            <a:avLst/>
          </a:prstGeom>
        </p:spPr>
      </p:pic>
      <p:sp>
        <p:nvSpPr>
          <p:cNvPr id="65" name="Pentagon 64">
            <a:extLst>
              <a:ext uri="{FF2B5EF4-FFF2-40B4-BE49-F238E27FC236}">
                <a16:creationId xmlns:a16="http://schemas.microsoft.com/office/drawing/2014/main" id="{5DDB2A9E-92D5-7845-B72C-E97B596C17BE}"/>
              </a:ext>
            </a:extLst>
          </p:cNvPr>
          <p:cNvSpPr/>
          <p:nvPr/>
        </p:nvSpPr>
        <p:spPr>
          <a:xfrm>
            <a:off x="3838393" y="3801448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GNN</a:t>
            </a:r>
          </a:p>
        </p:txBody>
      </p:sp>
      <p:sp>
        <p:nvSpPr>
          <p:cNvPr id="66" name="Pentagon 65">
            <a:extLst>
              <a:ext uri="{FF2B5EF4-FFF2-40B4-BE49-F238E27FC236}">
                <a16:creationId xmlns:a16="http://schemas.microsoft.com/office/drawing/2014/main" id="{AD5F9001-0AF0-1D41-824E-145AEE4FDCB8}"/>
              </a:ext>
            </a:extLst>
          </p:cNvPr>
          <p:cNvSpPr/>
          <p:nvPr/>
        </p:nvSpPr>
        <p:spPr>
          <a:xfrm>
            <a:off x="7781072" y="3754632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Classifier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BFB869-EECD-1D4E-B996-F865609E605D}"/>
              </a:ext>
            </a:extLst>
          </p:cNvPr>
          <p:cNvGrpSpPr/>
          <p:nvPr/>
        </p:nvGrpSpPr>
        <p:grpSpPr>
          <a:xfrm>
            <a:off x="6415152" y="2337922"/>
            <a:ext cx="1731321" cy="1057432"/>
            <a:chOff x="2777067" y="2302933"/>
            <a:chExt cx="1731321" cy="105743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D8C90C2-C989-4D43-9308-BC41D95C5606}"/>
                </a:ext>
              </a:extLst>
            </p:cNvPr>
            <p:cNvCxnSpPr>
              <a:cxnSpLocks/>
            </p:cNvCxnSpPr>
            <p:nvPr/>
          </p:nvCxnSpPr>
          <p:spPr>
            <a:xfrm>
              <a:off x="2777067" y="2302933"/>
              <a:ext cx="1731321" cy="0"/>
            </a:xfrm>
            <a:prstGeom prst="lin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361B8F9-F751-DD4A-B651-210A9563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866" y="2302933"/>
              <a:ext cx="451245" cy="1057432"/>
            </a:xfrm>
            <a:prstGeom prst="line">
              <a:avLst/>
            </a:prstGeom>
            <a:noFill/>
            <a:ln w="57150"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3056846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4218-2BBF-9144-AE5B-97B66FC1E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GNN learns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343F2-D44D-644A-B301-9CC127547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GNN is based on message passing</a:t>
            </a:r>
          </a:p>
        </p:txBody>
      </p:sp>
      <p:pic>
        <p:nvPicPr>
          <p:cNvPr id="18" name="Google Shape;236;p16">
            <a:extLst>
              <a:ext uri="{FF2B5EF4-FFF2-40B4-BE49-F238E27FC236}">
                <a16:creationId xmlns:a16="http://schemas.microsoft.com/office/drawing/2014/main" id="{111226DF-7E81-494A-8582-F68B72E131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1353" y="3279134"/>
            <a:ext cx="5088473" cy="142958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38;p16">
            <a:extLst>
              <a:ext uri="{FF2B5EF4-FFF2-40B4-BE49-F238E27FC236}">
                <a16:creationId xmlns:a16="http://schemas.microsoft.com/office/drawing/2014/main" id="{B5203921-BB65-384A-8AC9-2BD7ABC69C79}"/>
              </a:ext>
            </a:extLst>
          </p:cNvPr>
          <p:cNvSpPr txBox="1"/>
          <p:nvPr/>
        </p:nvSpPr>
        <p:spPr>
          <a:xfrm>
            <a:off x="1044993" y="4812226"/>
            <a:ext cx="46931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Neural Message Passing for Quantum Chemistry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203EFD-9019-BC42-8B48-F451E48FFF65}"/>
                  </a:ext>
                </a:extLst>
              </p:cNvPr>
              <p:cNvSpPr txBox="1"/>
              <p:nvPr/>
            </p:nvSpPr>
            <p:spPr>
              <a:xfrm>
                <a:off x="9327088" y="3620962"/>
                <a:ext cx="1757223" cy="6331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𝑚𝑠𝑔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203EFD-9019-BC42-8B48-F451E48FF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088" y="3620962"/>
                <a:ext cx="1757223" cy="633122"/>
              </a:xfrm>
              <a:prstGeom prst="rect">
                <a:avLst/>
              </a:prstGeom>
              <a:blipFill>
                <a:blip r:embed="rId5"/>
                <a:stretch>
                  <a:fillRect l="-714" t="-105882" r="-2143" b="-1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6B9F671-532C-FD42-841B-403B2D4BFC20}"/>
              </a:ext>
            </a:extLst>
          </p:cNvPr>
          <p:cNvGrpSpPr/>
          <p:nvPr/>
        </p:nvGrpSpPr>
        <p:grpSpPr>
          <a:xfrm>
            <a:off x="7663564" y="2416066"/>
            <a:ext cx="3110411" cy="2911718"/>
            <a:chOff x="1190742" y="2923823"/>
            <a:chExt cx="3110411" cy="291171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D728B7-6990-AC41-86CD-3A5848BA9D29}"/>
                </a:ext>
              </a:extLst>
            </p:cNvPr>
            <p:cNvSpPr/>
            <p:nvPr/>
          </p:nvSpPr>
          <p:spPr>
            <a:xfrm>
              <a:off x="2244425" y="4158954"/>
              <a:ext cx="471338" cy="480953"/>
            </a:xfrm>
            <a:prstGeom prst="ellipse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7735FD-3BBD-9F47-8269-CBDBA3BFC11A}"/>
                </a:ext>
              </a:extLst>
            </p:cNvPr>
            <p:cNvSpPr/>
            <p:nvPr/>
          </p:nvSpPr>
          <p:spPr>
            <a:xfrm>
              <a:off x="3059344" y="3079409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3A8B5A-0C05-EA49-96E6-79B4DE6B588F}"/>
                </a:ext>
              </a:extLst>
            </p:cNvPr>
            <p:cNvSpPr/>
            <p:nvPr/>
          </p:nvSpPr>
          <p:spPr>
            <a:xfrm>
              <a:off x="1190742" y="3319886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358409-A59B-C04D-BBD2-C13DB60D1CA5}"/>
                </a:ext>
              </a:extLst>
            </p:cNvPr>
            <p:cNvSpPr/>
            <p:nvPr/>
          </p:nvSpPr>
          <p:spPr>
            <a:xfrm>
              <a:off x="1224997" y="5114575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A77582-F892-664E-AF8B-5F17A8A8A6EC}"/>
                </a:ext>
              </a:extLst>
            </p:cNvPr>
            <p:cNvSpPr/>
            <p:nvPr/>
          </p:nvSpPr>
          <p:spPr>
            <a:xfrm>
              <a:off x="3147376" y="5086181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67965B-38ED-694F-8ED5-C0B194672D9B}"/>
                </a:ext>
              </a:extLst>
            </p:cNvPr>
            <p:cNvCxnSpPr>
              <a:cxnSpLocks/>
              <a:stCxn id="24" idx="5"/>
              <a:endCxn id="22" idx="1"/>
            </p:cNvCxnSpPr>
            <p:nvPr/>
          </p:nvCxnSpPr>
          <p:spPr>
            <a:xfrm>
              <a:off x="1593054" y="3730405"/>
              <a:ext cx="720397" cy="49898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457B88C-6EFD-9045-AE74-55E6C565DA92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2646737" y="3489928"/>
              <a:ext cx="481633" cy="73945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FDAA7C5-3610-9644-A169-AA4763A15FB1}"/>
                </a:ext>
              </a:extLst>
            </p:cNvPr>
            <p:cNvCxnSpPr>
              <a:stCxn id="26" idx="1"/>
              <a:endCxn id="22" idx="5"/>
            </p:cNvCxnSpPr>
            <p:nvPr/>
          </p:nvCxnSpPr>
          <p:spPr>
            <a:xfrm flipH="1" flipV="1">
              <a:off x="2646737" y="4569473"/>
              <a:ext cx="569665" cy="58714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A068A2-A72E-7944-9DB4-2CAAE769795F}"/>
                </a:ext>
              </a:extLst>
            </p:cNvPr>
            <p:cNvCxnSpPr>
              <a:stCxn id="25" idx="7"/>
              <a:endCxn id="22" idx="3"/>
            </p:cNvCxnSpPr>
            <p:nvPr/>
          </p:nvCxnSpPr>
          <p:spPr>
            <a:xfrm flipV="1">
              <a:off x="1627309" y="4569473"/>
              <a:ext cx="686142" cy="6155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266BB4-35CE-2745-95BD-C20AC53DB04F}"/>
                </a:ext>
              </a:extLst>
            </p:cNvPr>
            <p:cNvSpPr/>
            <p:nvPr/>
          </p:nvSpPr>
          <p:spPr>
            <a:xfrm>
              <a:off x="1593054" y="3079409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07C506-1FA8-6C40-97F0-A40B37AE7450}"/>
                </a:ext>
              </a:extLst>
            </p:cNvPr>
            <p:cNvSpPr/>
            <p:nvPr/>
          </p:nvSpPr>
          <p:spPr>
            <a:xfrm>
              <a:off x="1706539" y="5595065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80ED78-64C9-D74A-A196-D6802D955542}"/>
                </a:ext>
              </a:extLst>
            </p:cNvPr>
            <p:cNvSpPr/>
            <p:nvPr/>
          </p:nvSpPr>
          <p:spPr>
            <a:xfrm>
              <a:off x="3616312" y="2923823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E5CA58-78D1-A84F-8D8C-D250A0D49E76}"/>
                </a:ext>
              </a:extLst>
            </p:cNvPr>
            <p:cNvSpPr/>
            <p:nvPr/>
          </p:nvSpPr>
          <p:spPr>
            <a:xfrm>
              <a:off x="3807728" y="5385284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FD203B-C655-CB4C-92E5-29E782104544}"/>
              </a:ext>
            </a:extLst>
          </p:cNvPr>
          <p:cNvGrpSpPr/>
          <p:nvPr/>
        </p:nvGrpSpPr>
        <p:grpSpPr>
          <a:xfrm>
            <a:off x="9441053" y="3237038"/>
            <a:ext cx="2246033" cy="260207"/>
            <a:chOff x="2810183" y="3383020"/>
            <a:chExt cx="2246033" cy="26020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44EEBFC-1F37-9C41-B8A1-E747EE3470B3}"/>
                </a:ext>
              </a:extLst>
            </p:cNvPr>
            <p:cNvSpPr/>
            <p:nvPr/>
          </p:nvSpPr>
          <p:spPr>
            <a:xfrm>
              <a:off x="2810183" y="3402751"/>
              <a:ext cx="493425" cy="240476"/>
            </a:xfrm>
            <a:prstGeom prst="rect">
              <a:avLst/>
            </a:prstGeom>
            <a:solidFill>
              <a:schemeClr val="accent2"/>
            </a:solidFill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416F4AF-0614-F14B-A051-ED8531A832D8}"/>
                    </a:ext>
                  </a:extLst>
                </p:cNvPr>
                <p:cNvSpPr txBox="1"/>
                <p:nvPr/>
              </p:nvSpPr>
              <p:spPr>
                <a:xfrm>
                  <a:off x="3419328" y="3383020"/>
                  <a:ext cx="1636888" cy="241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51</m:t>
                            </m:r>
                          </m:sub>
                          <m:sup/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416F4AF-0614-F14B-A051-ED8531A83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328" y="3383020"/>
                  <a:ext cx="1636888" cy="241797"/>
                </a:xfrm>
                <a:prstGeom prst="rect">
                  <a:avLst/>
                </a:prstGeom>
                <a:blipFill>
                  <a:blip r:embed="rId6"/>
                  <a:stretch>
                    <a:fillRect l="-1538" r="-307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 3"/>
          <p:cNvSpPr/>
          <p:nvPr/>
        </p:nvSpPr>
        <p:spPr>
          <a:xfrm>
            <a:off x="3014001" y="3394254"/>
            <a:ext cx="1828800" cy="452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45905" y="3315816"/>
            <a:ext cx="768096" cy="8088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358169" y="3195577"/>
            <a:ext cx="811973" cy="1986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85081" y="3024922"/>
            <a:ext cx="108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Message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70417" y="3075339"/>
            <a:ext cx="475488" cy="21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92484" y="2890012"/>
            <a:ext cx="87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Reduce</a:t>
            </a:r>
          </a:p>
        </p:txBody>
      </p:sp>
    </p:spTree>
    <p:extLst>
      <p:ext uri="{BB962C8B-B14F-4D97-AF65-F5344CB8AC3E}">
        <p14:creationId xmlns:p14="http://schemas.microsoft.com/office/powerpoint/2010/main" val="96791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 animBg="1"/>
      <p:bldP spid="5" grpId="0" animBg="1"/>
      <p:bldP spid="11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6F4746-26E1-C54A-A59F-9179E2FD5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Step 0: </a:t>
            </a:r>
          </a:p>
          <a:p>
            <a:pPr marL="0" indent="0">
              <a:buNone/>
            </a:pPr>
            <a:r>
              <a:rPr lang="en-US" dirty="0"/>
              <a:t>Associate each node / edge with input features (an embedding vector)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8224C-F134-E843-8E25-4032E969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GNN is trained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0E93B-9C1A-E34E-92BA-BE087CC1E060}"/>
              </a:ext>
            </a:extLst>
          </p:cNvPr>
          <p:cNvSpPr/>
          <p:nvPr/>
        </p:nvSpPr>
        <p:spPr>
          <a:xfrm>
            <a:off x="3286972" y="3623272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BCB3E0-A53E-6249-92E3-EAC4F6C8462B}"/>
              </a:ext>
            </a:extLst>
          </p:cNvPr>
          <p:cNvSpPr/>
          <p:nvPr/>
        </p:nvSpPr>
        <p:spPr>
          <a:xfrm>
            <a:off x="8244483" y="3935879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7588A06-9B96-1A4B-BD49-302F7EE06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29" t="35859" b="35939"/>
          <a:stretch/>
        </p:blipFill>
        <p:spPr>
          <a:xfrm>
            <a:off x="4555668" y="5610168"/>
            <a:ext cx="803562" cy="71287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4C4A15-CB8A-5947-B83E-C0B74E070D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1" r="69883" b="65611"/>
          <a:stretch/>
        </p:blipFill>
        <p:spPr>
          <a:xfrm>
            <a:off x="5954990" y="4560073"/>
            <a:ext cx="678874" cy="8692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09B6D00-3B03-6B4C-BF54-90A702030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" t="34936" r="72823" b="34937"/>
          <a:stretch/>
        </p:blipFill>
        <p:spPr>
          <a:xfrm>
            <a:off x="4292475" y="3213892"/>
            <a:ext cx="595745" cy="7615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48A70F2-8DF8-B444-B71F-6D0776971E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3" t="36232" r="33476" b="35566"/>
          <a:stretch/>
        </p:blipFill>
        <p:spPr>
          <a:xfrm>
            <a:off x="7429109" y="3618986"/>
            <a:ext cx="803562" cy="71287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AC534-84B5-A140-A4F2-0838D64C8B7B}"/>
              </a:ext>
            </a:extLst>
          </p:cNvPr>
          <p:cNvCxnSpPr>
            <a:cxnSpLocks/>
          </p:cNvCxnSpPr>
          <p:nvPr/>
        </p:nvCxnSpPr>
        <p:spPr>
          <a:xfrm>
            <a:off x="4820042" y="3935879"/>
            <a:ext cx="1222556" cy="731936"/>
          </a:xfrm>
          <a:prstGeom prst="line">
            <a:avLst/>
          </a:prstGeom>
          <a:ln w="381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91511A-B7AF-CD43-AAED-E86999A8FF13}"/>
              </a:ext>
            </a:extLst>
          </p:cNvPr>
          <p:cNvCxnSpPr>
            <a:cxnSpLocks/>
          </p:cNvCxnSpPr>
          <p:nvPr/>
        </p:nvCxnSpPr>
        <p:spPr>
          <a:xfrm flipV="1">
            <a:off x="5229225" y="5272628"/>
            <a:ext cx="773897" cy="562701"/>
          </a:xfrm>
          <a:prstGeom prst="line">
            <a:avLst/>
          </a:prstGeom>
          <a:ln w="381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39DA3E-0B15-5C47-95E2-9899F1AFDDF0}"/>
              </a:ext>
            </a:extLst>
          </p:cNvPr>
          <p:cNvCxnSpPr>
            <a:cxnSpLocks/>
          </p:cNvCxnSpPr>
          <p:nvPr/>
        </p:nvCxnSpPr>
        <p:spPr>
          <a:xfrm flipH="1">
            <a:off x="6513192" y="4200625"/>
            <a:ext cx="1059183" cy="603548"/>
          </a:xfrm>
          <a:prstGeom prst="line">
            <a:avLst/>
          </a:prstGeom>
          <a:ln w="381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AA6F37D-25FB-5A40-9E59-CD518B42EA20}"/>
              </a:ext>
            </a:extLst>
          </p:cNvPr>
          <p:cNvSpPr/>
          <p:nvPr/>
        </p:nvSpPr>
        <p:spPr>
          <a:xfrm>
            <a:off x="4457290" y="6420693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4CA1A8-07DD-444A-A790-C942DAB80785}"/>
              </a:ext>
            </a:extLst>
          </p:cNvPr>
          <p:cNvSpPr/>
          <p:nvPr/>
        </p:nvSpPr>
        <p:spPr>
          <a:xfrm>
            <a:off x="6075375" y="5402568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823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224C-F134-E843-8E25-4032E969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GNN is trained (cont’d)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7588A06-9B96-1A4B-BD49-302F7EE06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29" t="35859" b="35939"/>
          <a:stretch/>
        </p:blipFill>
        <p:spPr>
          <a:xfrm>
            <a:off x="7429818" y="5533512"/>
            <a:ext cx="803562" cy="71287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4C4A15-CB8A-5947-B83E-C0B74E070D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1" r="69883" b="65611"/>
          <a:stretch/>
        </p:blipFill>
        <p:spPr>
          <a:xfrm>
            <a:off x="8444611" y="4177784"/>
            <a:ext cx="678874" cy="8692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09B6D00-3B03-6B4C-BF54-90A702030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" t="34936" r="72823" b="34937"/>
          <a:stretch/>
        </p:blipFill>
        <p:spPr>
          <a:xfrm>
            <a:off x="7257736" y="2918778"/>
            <a:ext cx="595745" cy="7615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48A70F2-8DF8-B444-B71F-6D0776971E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3" t="36232" r="33476" b="35566"/>
          <a:stretch/>
        </p:blipFill>
        <p:spPr>
          <a:xfrm>
            <a:off x="9655804" y="3299544"/>
            <a:ext cx="803562" cy="71287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AC534-84B5-A140-A4F2-0838D64C8B7B}"/>
              </a:ext>
            </a:extLst>
          </p:cNvPr>
          <p:cNvCxnSpPr/>
          <p:nvPr/>
        </p:nvCxnSpPr>
        <p:spPr>
          <a:xfrm>
            <a:off x="7853481" y="3680311"/>
            <a:ext cx="678738" cy="605215"/>
          </a:xfrm>
          <a:prstGeom prst="line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91511A-B7AF-CD43-AAED-E86999A8FF13}"/>
              </a:ext>
            </a:extLst>
          </p:cNvPr>
          <p:cNvCxnSpPr>
            <a:cxnSpLocks/>
          </p:cNvCxnSpPr>
          <p:nvPr/>
        </p:nvCxnSpPr>
        <p:spPr>
          <a:xfrm flipV="1">
            <a:off x="7974017" y="4890338"/>
            <a:ext cx="518726" cy="702353"/>
          </a:xfrm>
          <a:prstGeom prst="line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39DA3E-0B15-5C47-95E2-9899F1AFDDF0}"/>
              </a:ext>
            </a:extLst>
          </p:cNvPr>
          <p:cNvCxnSpPr>
            <a:cxnSpLocks/>
          </p:cNvCxnSpPr>
          <p:nvPr/>
        </p:nvCxnSpPr>
        <p:spPr>
          <a:xfrm flipH="1">
            <a:off x="9002813" y="3837924"/>
            <a:ext cx="716432" cy="583960"/>
          </a:xfrm>
          <a:prstGeom prst="line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9E76C84-3FF5-5C4A-8213-B6FE6C9A5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Step 1: </a:t>
            </a:r>
          </a:p>
          <a:p>
            <a:pPr marL="0" indent="0">
              <a:buNone/>
            </a:pPr>
            <a:r>
              <a:rPr lang="en-US" dirty="0"/>
              <a:t>Perform message passing for a </a:t>
            </a:r>
            <a:r>
              <a:rPr lang="en-US" dirty="0">
                <a:solidFill>
                  <a:srgbClr val="FF0000"/>
                </a:solidFill>
              </a:rPr>
              <a:t>fixed</a:t>
            </a:r>
            <a:r>
              <a:rPr lang="en-US" dirty="0"/>
              <a:t> number (a pre-defined constant) of iterations</a:t>
            </a:r>
          </a:p>
        </p:txBody>
      </p:sp>
      <p:pic>
        <p:nvPicPr>
          <p:cNvPr id="31" name="Google Shape;236;p16">
            <a:extLst>
              <a:ext uri="{FF2B5EF4-FFF2-40B4-BE49-F238E27FC236}">
                <a16:creationId xmlns:a16="http://schemas.microsoft.com/office/drawing/2014/main" id="{7A63E0CF-6ED8-9B40-AB9F-4476DF79A17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3607"/>
          <a:stretch/>
        </p:blipFill>
        <p:spPr>
          <a:xfrm>
            <a:off x="982009" y="3546029"/>
            <a:ext cx="4290079" cy="170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EF87E4E-EFF4-BC4F-85F1-17D220C4E76A}"/>
              </a:ext>
            </a:extLst>
          </p:cNvPr>
          <p:cNvGrpSpPr/>
          <p:nvPr/>
        </p:nvGrpSpPr>
        <p:grpSpPr>
          <a:xfrm>
            <a:off x="2443163" y="4156552"/>
            <a:ext cx="3403460" cy="2395381"/>
            <a:chOff x="2443163" y="4156552"/>
            <a:chExt cx="3403460" cy="239538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B738AF-5C5E-DE4C-92C7-1607F6B38920}"/>
                </a:ext>
              </a:extLst>
            </p:cNvPr>
            <p:cNvSpPr txBox="1"/>
            <p:nvPr/>
          </p:nvSpPr>
          <p:spPr>
            <a:xfrm>
              <a:off x="2594539" y="5720936"/>
              <a:ext cx="32520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Both are parameterized neural network modules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09C8DF5-DB49-5144-B340-2F749FA7070D}"/>
                </a:ext>
              </a:extLst>
            </p:cNvPr>
            <p:cNvCxnSpPr>
              <a:cxnSpLocks/>
            </p:cNvCxnSpPr>
            <p:nvPr/>
          </p:nvCxnSpPr>
          <p:spPr>
            <a:xfrm>
              <a:off x="2443163" y="5014913"/>
              <a:ext cx="795724" cy="70235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767ECC2-6000-A247-9125-B4651A2E4599}"/>
                </a:ext>
              </a:extLst>
            </p:cNvPr>
            <p:cNvCxnSpPr>
              <a:cxnSpLocks/>
            </p:cNvCxnSpPr>
            <p:nvPr/>
          </p:nvCxnSpPr>
          <p:spPr>
            <a:xfrm>
              <a:off x="3424857" y="4156552"/>
              <a:ext cx="1390031" cy="168262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44F17244-2E5D-354A-94ED-84E62F544BFA}"/>
              </a:ext>
            </a:extLst>
          </p:cNvPr>
          <p:cNvSpPr/>
          <p:nvPr/>
        </p:nvSpPr>
        <p:spPr>
          <a:xfrm>
            <a:off x="6629656" y="3760826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0B878A-EC53-4E4B-A146-0CAEA6ED1A3C}"/>
              </a:ext>
            </a:extLst>
          </p:cNvPr>
          <p:cNvSpPr/>
          <p:nvPr/>
        </p:nvSpPr>
        <p:spPr>
          <a:xfrm>
            <a:off x="9605602" y="4077427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E09BF8E-B092-8F4D-B0F0-43090B5D7B42}"/>
              </a:ext>
            </a:extLst>
          </p:cNvPr>
          <p:cNvSpPr/>
          <p:nvPr/>
        </p:nvSpPr>
        <p:spPr>
          <a:xfrm>
            <a:off x="7279056" y="6255004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778953-D75A-6B4E-899C-DD64E77AF16A}"/>
              </a:ext>
            </a:extLst>
          </p:cNvPr>
          <p:cNvSpPr/>
          <p:nvPr/>
        </p:nvSpPr>
        <p:spPr>
          <a:xfrm>
            <a:off x="8638194" y="5041869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53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224C-F134-E843-8E25-4032E969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GNN is trained (cont’d)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7588A06-9B96-1A4B-BD49-302F7EE06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29" t="35859" b="35939"/>
          <a:stretch/>
        </p:blipFill>
        <p:spPr>
          <a:xfrm>
            <a:off x="1258932" y="5588489"/>
            <a:ext cx="803562" cy="71287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09B6D00-3B03-6B4C-BF54-90A702030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" t="34936" r="72823" b="34937"/>
          <a:stretch/>
        </p:blipFill>
        <p:spPr>
          <a:xfrm>
            <a:off x="1258932" y="3119254"/>
            <a:ext cx="595745" cy="7615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48A70F2-8DF8-B444-B71F-6D0776971E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3" t="36232" r="33476" b="35566"/>
          <a:stretch/>
        </p:blipFill>
        <p:spPr>
          <a:xfrm>
            <a:off x="1243937" y="4418674"/>
            <a:ext cx="803562" cy="712879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9E76C84-3FF5-5C4A-8213-B6FE6C9A5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33356" cy="4351338"/>
          </a:xfrm>
        </p:spPr>
        <p:txBody>
          <a:bodyPr/>
          <a:lstStyle/>
          <a:p>
            <a:r>
              <a:rPr lang="en-US" dirty="0"/>
              <a:t>Step 2: </a:t>
            </a:r>
          </a:p>
          <a:p>
            <a:pPr marL="0" indent="0">
              <a:buNone/>
            </a:pPr>
            <a:r>
              <a:rPr lang="en-US" dirty="0"/>
              <a:t>Use the GNN-outputted embedding for training tasks to calculate loss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F17244-2E5D-354A-94ED-84E62F544BFA}"/>
              </a:ext>
            </a:extLst>
          </p:cNvPr>
          <p:cNvSpPr/>
          <p:nvPr/>
        </p:nvSpPr>
        <p:spPr>
          <a:xfrm>
            <a:off x="1080091" y="4009718"/>
            <a:ext cx="967408" cy="199645"/>
          </a:xfrm>
          <a:prstGeom prst="rect">
            <a:avLst/>
          </a:prstGeom>
          <a:solidFill>
            <a:schemeClr val="accent2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0B878A-EC53-4E4B-A146-0CAEA6ED1A3C}"/>
              </a:ext>
            </a:extLst>
          </p:cNvPr>
          <p:cNvSpPr/>
          <p:nvPr/>
        </p:nvSpPr>
        <p:spPr>
          <a:xfrm>
            <a:off x="1080091" y="5241041"/>
            <a:ext cx="967408" cy="199645"/>
          </a:xfrm>
          <a:prstGeom prst="rect">
            <a:avLst/>
          </a:prstGeom>
          <a:solidFill>
            <a:schemeClr val="accent2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E09BF8E-B092-8F4D-B0F0-43090B5D7B42}"/>
              </a:ext>
            </a:extLst>
          </p:cNvPr>
          <p:cNvSpPr/>
          <p:nvPr/>
        </p:nvSpPr>
        <p:spPr>
          <a:xfrm>
            <a:off x="1095086" y="6472364"/>
            <a:ext cx="967408" cy="199645"/>
          </a:xfrm>
          <a:prstGeom prst="rect">
            <a:avLst/>
          </a:prstGeom>
          <a:solidFill>
            <a:schemeClr val="accent2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entagon 19">
            <a:extLst>
              <a:ext uri="{FF2B5EF4-FFF2-40B4-BE49-F238E27FC236}">
                <a16:creationId xmlns:a16="http://schemas.microsoft.com/office/drawing/2014/main" id="{EED5EBBE-1426-4644-8C67-D3223DAF6735}"/>
              </a:ext>
            </a:extLst>
          </p:cNvPr>
          <p:cNvSpPr/>
          <p:nvPr/>
        </p:nvSpPr>
        <p:spPr>
          <a:xfrm>
            <a:off x="2285106" y="4694926"/>
            <a:ext cx="1707774" cy="1092229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/>
              <a:t>Classifier</a:t>
            </a: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5B35C9DB-CB8F-BE4E-ACA6-A474B5BFEE4F}"/>
              </a:ext>
            </a:extLst>
          </p:cNvPr>
          <p:cNvSpPr/>
          <p:nvPr/>
        </p:nvSpPr>
        <p:spPr>
          <a:xfrm>
            <a:off x="5959821" y="4694926"/>
            <a:ext cx="1861407" cy="1092230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/>
              <a:t>Cross Entropy Loss 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8D4A3BF-6824-7A4D-B4D8-05591DE73111}"/>
              </a:ext>
            </a:extLst>
          </p:cNvPr>
          <p:cNvSpPr txBox="1">
            <a:spLocks/>
          </p:cNvSpPr>
          <p:nvPr/>
        </p:nvSpPr>
        <p:spPr>
          <a:xfrm>
            <a:off x="8471556" y="1825625"/>
            <a:ext cx="35455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3:</a:t>
            </a:r>
          </a:p>
          <a:p>
            <a:pPr marL="0" indent="0">
              <a:buNone/>
            </a:pPr>
            <a:r>
              <a:rPr lang="en-US" dirty="0"/>
              <a:t>Minimize loss with backward propagation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18F57-5343-AB49-A5FE-F42D684AD84B}"/>
              </a:ext>
            </a:extLst>
          </p:cNvPr>
          <p:cNvSpPr txBox="1"/>
          <p:nvPr/>
        </p:nvSpPr>
        <p:spPr>
          <a:xfrm>
            <a:off x="4057000" y="3627120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Community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19F63F-F968-5940-B88C-FB86F8C25AEE}"/>
              </a:ext>
            </a:extLst>
          </p:cNvPr>
          <p:cNvSpPr txBox="1"/>
          <p:nvPr/>
        </p:nvSpPr>
        <p:spPr>
          <a:xfrm>
            <a:off x="4057000" y="5026981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Community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8AA474-59A8-5940-96A3-A845E91C3DA1}"/>
              </a:ext>
            </a:extLst>
          </p:cNvPr>
          <p:cNvSpPr txBox="1"/>
          <p:nvPr/>
        </p:nvSpPr>
        <p:spPr>
          <a:xfrm>
            <a:off x="4057000" y="6382622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Community 1</a:t>
            </a:r>
          </a:p>
        </p:txBody>
      </p:sp>
    </p:spTree>
    <p:extLst>
      <p:ext uri="{BB962C8B-B14F-4D97-AF65-F5344CB8AC3E}">
        <p14:creationId xmlns:p14="http://schemas.microsoft.com/office/powerpoint/2010/main" val="179843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ED09C-7310-AE45-83A3-C6663B971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54738"/>
            <a:ext cx="8991600" cy="1325563"/>
          </a:xfrm>
        </p:spPr>
        <p:txBody>
          <a:bodyPr/>
          <a:lstStyle/>
          <a:p>
            <a:r>
              <a:rPr lang="en-US" dirty="0"/>
              <a:t>Why do we need a new tool for GNN?</a:t>
            </a:r>
          </a:p>
        </p:txBody>
      </p:sp>
    </p:spTree>
    <p:extLst>
      <p:ext uri="{BB962C8B-B14F-4D97-AF65-F5344CB8AC3E}">
        <p14:creationId xmlns:p14="http://schemas.microsoft.com/office/powerpoint/2010/main" val="2881128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3567</TotalTime>
  <Words>706</Words>
  <Application>Microsoft Macintosh PowerPoint</Application>
  <PresentationFormat>Widescreen</PresentationFormat>
  <Paragraphs>136</Paragraphs>
  <Slides>17</Slides>
  <Notes>7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Wingdings</vt:lpstr>
      <vt:lpstr>Office Theme</vt:lpstr>
      <vt:lpstr>Deep Graph Library 101  </vt:lpstr>
      <vt:lpstr>Outline for this session</vt:lpstr>
      <vt:lpstr>Zachery's Karate Club</vt:lpstr>
      <vt:lpstr>How GNN solves this problem?</vt:lpstr>
      <vt:lpstr>How GNN learns embeddings</vt:lpstr>
      <vt:lpstr>How GNN is trained</vt:lpstr>
      <vt:lpstr>How GNN is trained (cont’d)</vt:lpstr>
      <vt:lpstr>How GNN is trained (cont’d)</vt:lpstr>
      <vt:lpstr>Why do we need a new tool for GNN?</vt:lpstr>
      <vt:lpstr>Existing tools do not support GNNs well</vt:lpstr>
      <vt:lpstr>Existing implementations are often slow </vt:lpstr>
      <vt:lpstr>Why is programming GNN hard?</vt:lpstr>
      <vt:lpstr>Our solution: A Graph-centric Library DGL</vt:lpstr>
      <vt:lpstr>DGL is fast</vt:lpstr>
      <vt:lpstr>DGL’s offers</vt:lpstr>
      <vt:lpstr>Resources</vt:lpstr>
      <vt:lpstr>Now let’s move on to write a GCN with DGL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Graph Library</dc:title>
  <dc:creator>Lingfan Yu</dc:creator>
  <cp:lastModifiedBy>Microsoft Office User</cp:lastModifiedBy>
  <cp:revision>281</cp:revision>
  <dcterms:created xsi:type="dcterms:W3CDTF">2019-02-14T18:59:47Z</dcterms:created>
  <dcterms:modified xsi:type="dcterms:W3CDTF">2019-08-07T18:50:05Z</dcterms:modified>
</cp:coreProperties>
</file>